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Microsoft_Formel-Editor1.bin" ContentType="application/vnd.openxmlformats-officedocument.oleObject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1" r:id="rId3"/>
    <p:sldId id="290" r:id="rId4"/>
    <p:sldId id="329" r:id="rId5"/>
    <p:sldId id="291" r:id="rId6"/>
    <p:sldId id="310" r:id="rId7"/>
    <p:sldId id="330" r:id="rId8"/>
    <p:sldId id="331" r:id="rId9"/>
    <p:sldId id="301" r:id="rId10"/>
    <p:sldId id="332" r:id="rId11"/>
    <p:sldId id="333" r:id="rId12"/>
    <p:sldId id="354" r:id="rId13"/>
    <p:sldId id="353" r:id="rId14"/>
    <p:sldId id="355" r:id="rId15"/>
    <p:sldId id="314" r:id="rId16"/>
    <p:sldId id="338" r:id="rId17"/>
    <p:sldId id="339" r:id="rId18"/>
    <p:sldId id="340" r:id="rId19"/>
    <p:sldId id="344" r:id="rId20"/>
    <p:sldId id="347" r:id="rId21"/>
    <p:sldId id="348" r:id="rId22"/>
    <p:sldId id="349" r:id="rId23"/>
    <p:sldId id="350" r:id="rId24"/>
    <p:sldId id="351" r:id="rId25"/>
    <p:sldId id="342" r:id="rId26"/>
    <p:sldId id="341" r:id="rId27"/>
    <p:sldId id="343" r:id="rId28"/>
    <p:sldId id="315" r:id="rId29"/>
    <p:sldId id="316" r:id="rId30"/>
    <p:sldId id="346" r:id="rId31"/>
    <p:sldId id="345" r:id="rId32"/>
    <p:sldId id="336" r:id="rId33"/>
    <p:sldId id="311" r:id="rId34"/>
    <p:sldId id="313" r:id="rId35"/>
    <p:sldId id="334" r:id="rId36"/>
    <p:sldId id="335" r:id="rId37"/>
    <p:sldId id="305" r:id="rId38"/>
  </p:sldIdLst>
  <p:sldSz cx="9144000" cy="6858000" type="screen4x3"/>
  <p:notesSz cx="6669088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8" autoAdjust="0"/>
    <p:restoredTop sz="78531" autoAdjust="0"/>
  </p:normalViewPr>
  <p:slideViewPr>
    <p:cSldViewPr snapToGrid="0" snapToObjects="1">
      <p:cViewPr>
        <p:scale>
          <a:sx n="75" d="100"/>
          <a:sy n="75" d="100"/>
        </p:scale>
        <p:origin x="-2352" y="-224"/>
      </p:cViewPr>
      <p:guideLst>
        <p:guide orient="horz" pos="545"/>
        <p:guide pos="5472"/>
      </p:guideLst>
    </p:cSldViewPr>
  </p:slideViewPr>
  <p:outlineViewPr>
    <p:cViewPr>
      <p:scale>
        <a:sx n="33" d="100"/>
        <a:sy n="33" d="100"/>
      </p:scale>
      <p:origin x="0" y="11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418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</a:p>
        <a:p>
          <a:r>
            <a:rPr lang="de-CH" dirty="0" smtClean="0"/>
            <a:t>&amp; 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22E5163D-3E95-4693-A615-3EA2AAA67F74}" type="presOf" srcId="{D4E7CCAB-A245-4F4E-AD00-61EBD1065CF5}" destId="{61F943CE-A297-4768-B590-E39BFC80BF96}" srcOrd="0" destOrd="0" presId="urn:microsoft.com/office/officeart/2005/8/layout/chevron1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F6FEB540-69F2-4F79-80D9-B023A0F6B189}" type="presOf" srcId="{5F2E91FA-FBB0-467A-8519-6D5B0C8C72F6}" destId="{64F020B0-2A37-4E03-943D-B35194525113}" srcOrd="0" destOrd="0" presId="urn:microsoft.com/office/officeart/2005/8/layout/chevron1"/>
    <dgm:cxn modelId="{65F90888-DFED-4413-910C-D1FC1022F59C}" type="presOf" srcId="{BB5988C3-A91D-4108-8C8A-18BB02F968AD}" destId="{CF7F7158-1BAE-4F50-9E82-E277FA64E07B}" srcOrd="0" destOrd="0" presId="urn:microsoft.com/office/officeart/2005/8/layout/chevron1"/>
    <dgm:cxn modelId="{E4A71939-1A8F-4262-8D29-EA39501B63C7}" type="presOf" srcId="{66E627A4-3E69-43FC-BE1A-C20B6C4B4C42}" destId="{03A2840D-4D91-4162-94E4-7A1D733B09B3}" srcOrd="0" destOrd="0" presId="urn:microsoft.com/office/officeart/2005/8/layout/chevron1"/>
    <dgm:cxn modelId="{A74E78EB-A4A1-4DDA-B727-AA7430DD972D}" type="presParOf" srcId="{61F943CE-A297-4768-B590-E39BFC80BF96}" destId="{CF7F7158-1BAE-4F50-9E82-E277FA64E07B}" srcOrd="0" destOrd="0" presId="urn:microsoft.com/office/officeart/2005/8/layout/chevron1"/>
    <dgm:cxn modelId="{34D65468-FED8-4EEB-BBC4-67F30CBBEBD3}" type="presParOf" srcId="{61F943CE-A297-4768-B590-E39BFC80BF96}" destId="{73C0D82F-E0BB-4DC2-9210-21C85E642B93}" srcOrd="1" destOrd="0" presId="urn:microsoft.com/office/officeart/2005/8/layout/chevron1"/>
    <dgm:cxn modelId="{7A803D0E-F30E-4219-8699-8C834AA64636}" type="presParOf" srcId="{61F943CE-A297-4768-B590-E39BFC80BF96}" destId="{03A2840D-4D91-4162-94E4-7A1D733B09B3}" srcOrd="2" destOrd="0" presId="urn:microsoft.com/office/officeart/2005/8/layout/chevron1"/>
    <dgm:cxn modelId="{50EFBA78-F3D7-445C-9E6E-AFAABE60B668}" type="presParOf" srcId="{61F943CE-A297-4768-B590-E39BFC80BF96}" destId="{82F4E711-6F98-4E86-822C-4D1300442D5A}" srcOrd="3" destOrd="0" presId="urn:microsoft.com/office/officeart/2005/8/layout/chevron1"/>
    <dgm:cxn modelId="{F32CF2EB-81C4-44F3-A9F2-4BB6F09AB8BC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</a:p>
        <a:p>
          <a:r>
            <a:rPr lang="de-CH" dirty="0" smtClean="0"/>
            <a:t>&amp; 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F6726051-5496-4A95-9FC8-99407FFF3A4A}" type="presOf" srcId="{66E627A4-3E69-43FC-BE1A-C20B6C4B4C42}" destId="{03A2840D-4D91-4162-94E4-7A1D733B09B3}" srcOrd="0" destOrd="0" presId="urn:microsoft.com/office/officeart/2005/8/layout/chevron1"/>
    <dgm:cxn modelId="{3401585C-2FB1-4465-997F-BB1D4FC1606F}" type="presOf" srcId="{D4E7CCAB-A245-4F4E-AD00-61EBD1065CF5}" destId="{61F943CE-A297-4768-B590-E39BFC80BF96}" srcOrd="0" destOrd="0" presId="urn:microsoft.com/office/officeart/2005/8/layout/chevron1"/>
    <dgm:cxn modelId="{2DB0DED7-7186-4DD1-B9A4-FF490F18A4AD}" type="presOf" srcId="{5F2E91FA-FBB0-467A-8519-6D5B0C8C72F6}" destId="{64F020B0-2A37-4E03-943D-B35194525113}" srcOrd="0" destOrd="0" presId="urn:microsoft.com/office/officeart/2005/8/layout/chevron1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F4780F24-12A9-433C-AA35-5769C5C2F08C}" type="presOf" srcId="{BB5988C3-A91D-4108-8C8A-18BB02F968AD}" destId="{CF7F7158-1BAE-4F50-9E82-E277FA64E07B}" srcOrd="0" destOrd="0" presId="urn:microsoft.com/office/officeart/2005/8/layout/chevron1"/>
    <dgm:cxn modelId="{50222572-3901-4D82-A1D5-7263AD40AB0D}" type="presParOf" srcId="{61F943CE-A297-4768-B590-E39BFC80BF96}" destId="{CF7F7158-1BAE-4F50-9E82-E277FA64E07B}" srcOrd="0" destOrd="0" presId="urn:microsoft.com/office/officeart/2005/8/layout/chevron1"/>
    <dgm:cxn modelId="{DACF1AB8-E890-4DA3-B261-9334ED700389}" type="presParOf" srcId="{61F943CE-A297-4768-B590-E39BFC80BF96}" destId="{73C0D82F-E0BB-4DC2-9210-21C85E642B93}" srcOrd="1" destOrd="0" presId="urn:microsoft.com/office/officeart/2005/8/layout/chevron1"/>
    <dgm:cxn modelId="{D76D2A89-9315-4791-AB51-9B2B0B243E20}" type="presParOf" srcId="{61F943CE-A297-4768-B590-E39BFC80BF96}" destId="{03A2840D-4D91-4162-94E4-7A1D733B09B3}" srcOrd="2" destOrd="0" presId="urn:microsoft.com/office/officeart/2005/8/layout/chevron1"/>
    <dgm:cxn modelId="{25E375CF-50DF-4D18-8A4A-AA8A19792040}" type="presParOf" srcId="{61F943CE-A297-4768-B590-E39BFC80BF96}" destId="{82F4E711-6F98-4E86-822C-4D1300442D5A}" srcOrd="3" destOrd="0" presId="urn:microsoft.com/office/officeart/2005/8/layout/chevron1"/>
    <dgm:cxn modelId="{5F967170-65B1-460C-8B9F-29074F85F3F6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&amp; 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&amp; 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9D58-FF5C-7142-B730-75564E8F5109}" type="datetime1">
              <a:rPr lang="de-CH" smtClean="0"/>
              <a:t>12.01.16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2465F-6145-1443-861D-3C013F4B14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926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D0C1-7CB5-1946-B2B6-00BF1DB98B9C}" type="datetime1">
              <a:rPr lang="de-CH" smtClean="0"/>
              <a:t>12.01.16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C78-0AF4-A74D-A9B0-D2AA74B8B1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446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Titel?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a</a:t>
            </a:r>
            <a:r>
              <a:rPr lang="de-CH" baseline="0" dirty="0" smtClean="0"/>
              <a:t>&lt;&lt;Lambda</a:t>
            </a:r>
          </a:p>
          <a:p>
            <a:r>
              <a:rPr lang="de-CH" baseline="0" dirty="0" smtClean="0"/>
              <a:t>I entlang der Stromschlaufe kann </a:t>
            </a:r>
            <a:r>
              <a:rPr lang="de-CH" baseline="0" smtClean="0"/>
              <a:t>als konstant angenommen werden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Da das 2d E(</a:t>
            </a:r>
            <a:r>
              <a:rPr lang="de-CH" baseline="0" dirty="0" err="1" smtClean="0"/>
              <a:t>theta</a:t>
            </a:r>
            <a:r>
              <a:rPr lang="de-CH" baseline="0" dirty="0" smtClean="0"/>
              <a:t>) um die Vertikal Achse drehen um </a:t>
            </a:r>
            <a:r>
              <a:rPr lang="de-CH" baseline="0" dirty="0" err="1" smtClean="0"/>
              <a:t>phi</a:t>
            </a:r>
            <a:r>
              <a:rPr lang="de-CH" baseline="0" dirty="0" smtClean="0"/>
              <a:t> von 0 bis 2pi</a:t>
            </a:r>
          </a:p>
          <a:p>
            <a:r>
              <a:rPr lang="de-CH" baseline="0" dirty="0" smtClean="0"/>
              <a:t>Es ergibt einen Torus</a:t>
            </a:r>
          </a:p>
          <a:p>
            <a:r>
              <a:rPr lang="de-CH" baseline="0" dirty="0" smtClean="0"/>
              <a:t>Da die Strahler um 90 Grad versetzt sind ist das Feld das selbe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baseline="0" dirty="0" smtClean="0"/>
              <a:t>Ipia^2=IS</a:t>
            </a:r>
          </a:p>
          <a:p>
            <a:r>
              <a:rPr lang="de-CH" baseline="0" dirty="0" smtClean="0"/>
              <a:t>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baseline="0" dirty="0" smtClean="0"/>
              <a:t>Ipia^2=IS</a:t>
            </a:r>
          </a:p>
          <a:p>
            <a:r>
              <a:rPr lang="de-CH" baseline="0" dirty="0" smtClean="0"/>
              <a:t>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baseline="0" dirty="0" smtClean="0"/>
              <a:t>Ipia^2=IS</a:t>
            </a:r>
          </a:p>
          <a:p>
            <a:r>
              <a:rPr lang="de-CH" baseline="0" dirty="0" smtClean="0"/>
              <a:t>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Effizienz wurde ermittelt im </a:t>
            </a:r>
            <a:r>
              <a:rPr lang="de-CH" baseline="0" dirty="0" err="1" smtClean="0"/>
              <a:t>StarLab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Es handelt sich um die </a:t>
            </a:r>
            <a:r>
              <a:rPr lang="de-CH" baseline="0" dirty="0" err="1" smtClean="0"/>
              <a:t>overall</a:t>
            </a:r>
            <a:r>
              <a:rPr lang="de-CH" baseline="0" dirty="0" smtClean="0"/>
              <a:t> Effizienz </a:t>
            </a:r>
          </a:p>
          <a:p>
            <a:r>
              <a:rPr lang="de-CH" baseline="0" dirty="0" smtClean="0"/>
              <a:t>Der interne Funktionsgenerator hat einen Bereich von 100 MHz beginnend bei 2.4GHz ermittelt.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Lambda/10 at 2.45GHz </a:t>
            </a:r>
            <a:r>
              <a:rPr lang="de-CH" baseline="0" dirty="0" err="1" smtClean="0"/>
              <a:t>Imaginäranteil</a:t>
            </a:r>
            <a:r>
              <a:rPr lang="de-CH" baseline="0" dirty="0" smtClean="0"/>
              <a:t> von 341Ohm</a:t>
            </a:r>
          </a:p>
          <a:p>
            <a:r>
              <a:rPr lang="de-CH" baseline="0" dirty="0" smtClean="0"/>
              <a:t>X=-341</a:t>
            </a:r>
          </a:p>
          <a:p>
            <a:r>
              <a:rPr lang="de-CH" baseline="0" dirty="0" smtClean="0"/>
              <a:t>XL=</a:t>
            </a:r>
            <a:r>
              <a:rPr lang="de-CH" baseline="0" dirty="0" err="1" smtClean="0"/>
              <a:t>wL</a:t>
            </a:r>
            <a:endParaRPr lang="de-CH" baseline="0" dirty="0" smtClean="0"/>
          </a:p>
          <a:p>
            <a:r>
              <a:rPr lang="de-CH" baseline="0" dirty="0" smtClean="0"/>
              <a:t>L=341/2pi2.4510^6=L=21.5nH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Sowohl Loop als auch Dipole können </a:t>
            </a:r>
            <a:r>
              <a:rPr lang="de-CH" baseline="0" dirty="0" err="1" smtClean="0"/>
              <a:t>gefalten</a:t>
            </a:r>
            <a:r>
              <a:rPr lang="de-CH" baseline="0" dirty="0" smtClean="0"/>
              <a:t> werden</a:t>
            </a:r>
          </a:p>
          <a:p>
            <a:r>
              <a:rPr lang="de-CH" baseline="0" dirty="0" smtClean="0"/>
              <a:t>Die </a:t>
            </a:r>
            <a:r>
              <a:rPr lang="de-CH" baseline="0" dirty="0" err="1" smtClean="0"/>
              <a:t>Oberfächenstromverteilung</a:t>
            </a:r>
            <a:r>
              <a:rPr lang="de-CH" baseline="0" dirty="0" smtClean="0"/>
              <a:t> ist entscheidend für die Abstrahlung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endParaRPr lang="de-DE" dirty="0" smtClean="0"/>
          </a:p>
          <a:p>
            <a:pPr lvl="1">
              <a:buFont typeface="Wingdings" charset="2"/>
              <a:buChar char="§"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2l=λ/2 Antenne</a:t>
            </a:r>
          </a:p>
          <a:p>
            <a:r>
              <a:rPr lang="de-DE" sz="1200" dirty="0" smtClean="0"/>
              <a:t>d&lt;&lt;λ</a:t>
            </a:r>
          </a:p>
          <a:p>
            <a:r>
              <a:rPr lang="de-DE" sz="1200" dirty="0" smtClean="0"/>
              <a:t>Antenne ist in z Richtung angeordnet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baseline="0" dirty="0" smtClean="0"/>
              <a:t>Ipia^2=IS</a:t>
            </a:r>
          </a:p>
          <a:p>
            <a:r>
              <a:rPr lang="de-CH" baseline="0" dirty="0" smtClean="0"/>
              <a:t>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4220266"/>
            <a:ext cx="8001000" cy="192786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Erstellen der PPT Vorlagen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6302829"/>
            <a:ext cx="9139238" cy="55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1" descr="hslu_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8246" y="-102563"/>
            <a:ext cx="8041966" cy="21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6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829300" y="0"/>
            <a:ext cx="3314700" cy="100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GOLFSONIC_transparen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19180" r="12048" b="33467"/>
          <a:stretch/>
        </p:blipFill>
        <p:spPr>
          <a:xfrm>
            <a:off x="6019800" y="330200"/>
            <a:ext cx="275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1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2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492875"/>
            <a:ext cx="9144000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76552"/>
            <a:ext cx="8229600" cy="52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Univers 45 Light"/>
                <a:cs typeface="Univers 45 Light"/>
              </a:defRPr>
            </a:lvl1pPr>
          </a:lstStyle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1" y="6492876"/>
            <a:ext cx="30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fld id="{EC69B803-821D-A84B-93A1-9F4ECA350C9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244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Univers 45 Light"/>
          <a:ea typeface="+mj-ea"/>
          <a:cs typeface="Univers 45 Light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Univers 45 Light"/>
          <a:ea typeface="+mn-ea"/>
          <a:cs typeface="Univers 45 Light"/>
        </a:defRPr>
      </a:lvl1pPr>
      <a:lvl2pPr marL="355600" indent="-1905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Univers 45 Light"/>
          <a:ea typeface="+mn-ea"/>
          <a:cs typeface="Univers 45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80060" y="4770328"/>
            <a:ext cx="8379736" cy="164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Univers 45 Light"/>
                <a:ea typeface="+mj-ea"/>
                <a:cs typeface="Univers 45 Light"/>
              </a:defRPr>
            </a:lvl1pPr>
          </a:lstStyle>
          <a:p>
            <a:r>
              <a:rPr lang="de-DE" sz="1800" dirty="0" smtClean="0"/>
              <a:t>Marcel Erismann</a:t>
            </a:r>
            <a:endParaRPr lang="de-DE" sz="2200" dirty="0" smtClean="0"/>
          </a:p>
          <a:p>
            <a:endParaRPr lang="de-DE" sz="1800" dirty="0"/>
          </a:p>
          <a:p>
            <a:r>
              <a:rPr lang="de-DE" sz="1800" dirty="0" smtClean="0"/>
              <a:t>Horw, 15. </a:t>
            </a:r>
            <a:r>
              <a:rPr lang="de-DE" sz="1800" dirty="0"/>
              <a:t>J</a:t>
            </a:r>
            <a:r>
              <a:rPr lang="de-DE" sz="1800" dirty="0" smtClean="0"/>
              <a:t>anuar 2016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 idx="4294967295"/>
          </p:nvPr>
        </p:nvSpPr>
        <p:spPr>
          <a:xfrm>
            <a:off x="480059" y="1877509"/>
            <a:ext cx="5074073" cy="2769423"/>
          </a:xfrm>
        </p:spPr>
        <p:txBody>
          <a:bodyPr>
            <a:normAutofit/>
          </a:bodyPr>
          <a:lstStyle/>
          <a:p>
            <a:r>
              <a:rPr lang="de-CH" sz="4400" dirty="0" smtClean="0"/>
              <a:t>2.4 GHz</a:t>
            </a:r>
            <a:br>
              <a:rPr lang="de-CH" sz="4400" dirty="0" smtClean="0"/>
            </a:br>
            <a:r>
              <a:rPr lang="de-CH" sz="4400" dirty="0" smtClean="0"/>
              <a:t>Antennensystem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6463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/>
          </a:p>
          <a:p>
            <a:r>
              <a:rPr lang="de-DE" dirty="0"/>
              <a:t>Kupfer Dipol </a:t>
            </a:r>
          </a:p>
          <a:p>
            <a:r>
              <a:rPr lang="de-DE" dirty="0" smtClean="0"/>
              <a:t>63mm Gesamtlänge</a:t>
            </a:r>
            <a:endParaRPr lang="de-DE" dirty="0"/>
          </a:p>
          <a:p>
            <a:r>
              <a:rPr lang="de-DE" dirty="0" smtClean="0"/>
              <a:t>1mm Kantenlänge</a:t>
            </a:r>
            <a:endParaRPr lang="de-DE" dirty="0"/>
          </a:p>
          <a:p>
            <a:r>
              <a:rPr lang="de-DE" dirty="0"/>
              <a:t>2.45mm 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Speisung </a:t>
            </a:r>
          </a:p>
          <a:p>
            <a:r>
              <a:rPr lang="de-DE" dirty="0"/>
              <a:t>50 Quelle 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VI</a:t>
            </a:r>
            <a:r>
              <a:rPr lang="en-US" dirty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S11_Loop_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1006250"/>
            <a:ext cx="7441331" cy="53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Zielfrequenz</a:t>
            </a:r>
          </a:p>
          <a:p>
            <a:r>
              <a:rPr lang="de-DE" sz="2000" dirty="0" smtClean="0"/>
              <a:t>Impedanz</a:t>
            </a:r>
          </a:p>
          <a:p>
            <a:r>
              <a:rPr lang="de-DE" sz="2000" dirty="0" smtClean="0"/>
              <a:t>Abstrahleffizienz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98343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-26.2 @ 5.85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2721+j5875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-15.41 @ 4.41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27.7-j433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-13.2 @ 4.30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24.5-j379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4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Es wurden vier Dipolantennen für </a:t>
            </a:r>
            <a:r>
              <a:rPr lang="de-DE" dirty="0" smtClean="0"/>
              <a:t>den Einbau im Gerät geprüft.</a:t>
            </a:r>
          </a:p>
          <a:p>
            <a:r>
              <a:rPr lang="de-DE" dirty="0" smtClean="0"/>
              <a:t>5mm breit</a:t>
            </a:r>
          </a:p>
          <a:p>
            <a:r>
              <a:rPr lang="de-DE" dirty="0" smtClean="0"/>
              <a:t>3mm breit</a:t>
            </a:r>
          </a:p>
          <a:p>
            <a:r>
              <a:rPr lang="de-DE" dirty="0" smtClean="0"/>
              <a:t>1mm breit</a:t>
            </a:r>
          </a:p>
          <a:p>
            <a:r>
              <a:rPr lang="de-DE" dirty="0" smtClean="0"/>
              <a:t>1mm breit mit Dachkapazität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03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pic>
        <p:nvPicPr>
          <p:cNvPr id="3" name="Bild 2" descr="Simu_Dipol_Freiraum_undGera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97394"/>
            <a:ext cx="7992533" cy="5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3mm 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3D_ohne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655619"/>
            <a:ext cx="7027333" cy="4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3D_mit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3200"/>
            <a:ext cx="8095270" cy="46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XY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240980"/>
            <a:ext cx="8507336" cy="4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7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XZ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" y="1405468"/>
            <a:ext cx="8304474" cy="44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3" name="Inhaltsplatzhalter 2" descr="xz_scharz_und_zy_blau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65" t="-2339" r="-39" b="-7210"/>
          <a:stretch/>
        </p:blipFill>
        <p:spPr>
          <a:xfrm>
            <a:off x="931333" y="1028429"/>
            <a:ext cx="6434667" cy="5829572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984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Aufgabenstellung</a:t>
            </a:r>
          </a:p>
          <a:p>
            <a:r>
              <a:rPr lang="de-DE" dirty="0" smtClean="0"/>
              <a:t>Ziele </a:t>
            </a:r>
          </a:p>
          <a:p>
            <a:r>
              <a:rPr lang="de-DE" dirty="0" smtClean="0"/>
              <a:t>Vorgehensmodell</a:t>
            </a:r>
          </a:p>
          <a:p>
            <a:r>
              <a:rPr lang="de-CH" dirty="0" smtClean="0"/>
              <a:t>Simulationen</a:t>
            </a:r>
            <a:endParaRPr lang="de-DE" dirty="0" smtClean="0"/>
          </a:p>
          <a:p>
            <a:r>
              <a:rPr lang="de-DE" dirty="0" smtClean="0"/>
              <a:t>Messungen</a:t>
            </a:r>
          </a:p>
          <a:p>
            <a:r>
              <a:rPr lang="de-CH" dirty="0" smtClean="0"/>
              <a:t>Anpassung</a:t>
            </a:r>
          </a:p>
          <a:p>
            <a:r>
              <a:rPr lang="de-CH" dirty="0" smtClean="0"/>
              <a:t>xxx</a:t>
            </a:r>
            <a:endParaRPr lang="de-DE" dirty="0" smtClean="0"/>
          </a:p>
          <a:p>
            <a:r>
              <a:rPr lang="de-DE" dirty="0" smtClean="0"/>
              <a:t>Stand &amp; Ausblick</a:t>
            </a:r>
          </a:p>
          <a:p>
            <a:pPr marL="0" indent="0">
              <a:buNone/>
            </a:pPr>
            <a:endParaRPr lang="de-DE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8" name="Inhaltsplatzhalter 7" descr="StarLa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0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299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/>
              <a:t>II/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Messsystem um das Fernfeld zu bestimmen</a:t>
            </a:r>
          </a:p>
          <a:p>
            <a:r>
              <a:rPr lang="de-DE" dirty="0" smtClean="0"/>
              <a:t>Im Kreisangeordnete Messantennen</a:t>
            </a:r>
          </a:p>
          <a:p>
            <a:r>
              <a:rPr lang="de-DE" dirty="0" smtClean="0"/>
              <a:t>Drehender </a:t>
            </a:r>
            <a:r>
              <a:rPr lang="de-DE" dirty="0" err="1" smtClean="0"/>
              <a:t>Messturm</a:t>
            </a:r>
            <a:r>
              <a:rPr lang="de-DE" dirty="0" smtClean="0"/>
              <a:t> im Zentrum</a:t>
            </a:r>
          </a:p>
          <a:p>
            <a:r>
              <a:rPr lang="de-DE" dirty="0" smtClean="0"/>
              <a:t>Absorber Kegel an den Wänden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Es wird das Nahfeld gemessen, eine Mathematische Transformation ermöglicht das betrachten der Fernfeldeigenschaften.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4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Qualitative Feldausbreitung </a:t>
            </a:r>
          </a:p>
          <a:p>
            <a:r>
              <a:rPr lang="de-DE" dirty="0" smtClean="0"/>
              <a:t>Richtwirkung in Abhängigkeit von </a:t>
            </a:r>
            <a:r>
              <a:rPr lang="de-DE" dirty="0" err="1" smtClean="0"/>
              <a:t>Θ</a:t>
            </a:r>
            <a:r>
              <a:rPr lang="de-DE" dirty="0" smtClean="0"/>
              <a:t> und </a:t>
            </a:r>
            <a:r>
              <a:rPr lang="de-DE" dirty="0" err="1" smtClean="0"/>
              <a:t>φ</a:t>
            </a:r>
            <a:endParaRPr lang="de-DE" dirty="0" smtClean="0"/>
          </a:p>
          <a:p>
            <a:r>
              <a:rPr lang="de-DE" dirty="0" smtClean="0"/>
              <a:t>Schnitte durch das elektromagnetische Feld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Xz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 und </a:t>
            </a:r>
            <a:r>
              <a:rPr lang="de-DE" dirty="0" err="1" smtClean="0"/>
              <a:t>φ</a:t>
            </a:r>
            <a:r>
              <a:rPr lang="de-DE" dirty="0" smtClean="0"/>
              <a:t> bei 0=0°</a:t>
            </a:r>
          </a:p>
          <a:p>
            <a:pPr marL="0" indent="0">
              <a:buNone/>
            </a:pPr>
            <a:r>
              <a:rPr lang="de-DE" dirty="0" err="1" smtClean="0"/>
              <a:t>Xy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fix und </a:t>
            </a:r>
            <a:r>
              <a:rPr lang="de-DE" dirty="0" err="1"/>
              <a:t>φ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33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Xz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 und </a:t>
            </a:r>
            <a:r>
              <a:rPr lang="de-DE" dirty="0" err="1" smtClean="0"/>
              <a:t>φ</a:t>
            </a:r>
            <a:r>
              <a:rPr lang="de-DE" dirty="0" smtClean="0"/>
              <a:t> bei 0=0°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7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Xy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fix und </a:t>
            </a:r>
            <a:r>
              <a:rPr lang="de-DE" dirty="0" err="1"/>
              <a:t>φ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9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3mm 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10" name="Bild 9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4" y="1574801"/>
            <a:ext cx="5645990" cy="47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3mm 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68" y="1775995"/>
            <a:ext cx="5173132" cy="43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x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3" y="1240980"/>
            <a:ext cx="6244590" cy="524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3" name="Inhaltsplatzhalter 2" descr="S11_Simu_Gerät_Frei und Messung Gerä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 b="-705"/>
          <a:stretch/>
        </p:blipFill>
        <p:spPr>
          <a:xfrm>
            <a:off x="781118" y="1115298"/>
            <a:ext cx="7600884" cy="5213005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668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Reflexion_Form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7" y="1579884"/>
            <a:ext cx="3471333" cy="46175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DE" dirty="0" smtClean="0"/>
              <a:t>VSWR </a:t>
            </a:r>
            <a:r>
              <a:rPr lang="de-DE" dirty="0" err="1" smtClean="0"/>
              <a:t>Voltage</a:t>
            </a:r>
            <a:r>
              <a:rPr lang="de-DE" dirty="0" smtClean="0"/>
              <a:t> Standing Wave Ratio</a:t>
            </a:r>
          </a:p>
          <a:p>
            <a:r>
              <a:rPr lang="de-DE" dirty="0" smtClean="0"/>
              <a:t>Welligkeitsfaktor s</a:t>
            </a:r>
            <a:endParaRPr lang="de-DE" dirty="0"/>
          </a:p>
          <a:p>
            <a:r>
              <a:rPr lang="de-DE" dirty="0" smtClean="0"/>
              <a:t>RL </a:t>
            </a:r>
            <a:r>
              <a:rPr lang="de-DE" dirty="0"/>
              <a:t>Return </a:t>
            </a:r>
            <a:r>
              <a:rPr lang="de-DE" dirty="0" smtClean="0"/>
              <a:t>Loss</a:t>
            </a:r>
            <a:endParaRPr lang="de-DE" dirty="0"/>
          </a:p>
          <a:p>
            <a:r>
              <a:rPr lang="de-DE" dirty="0" smtClean="0"/>
              <a:t>Reflexionskoeffizient </a:t>
            </a:r>
            <a:r>
              <a:rPr lang="de-DE" dirty="0" err="1"/>
              <a:t>Γ</a:t>
            </a:r>
            <a:r>
              <a:rPr lang="de-DE" dirty="0"/>
              <a:t> 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8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Entwicklung einer symmetrischen 2.4 GHz Bluetooth Kompaktantenne für das „Connect 1“ der </a:t>
            </a:r>
            <a:r>
              <a:rPr lang="de-DE" dirty="0" err="1" smtClean="0"/>
              <a:t>Flytec</a:t>
            </a:r>
            <a:r>
              <a:rPr lang="de-DE" dirty="0" smtClean="0"/>
              <a:t> AG</a:t>
            </a:r>
          </a:p>
          <a:p>
            <a:endParaRPr lang="de-DE" dirty="0"/>
          </a:p>
          <a:p>
            <a:r>
              <a:rPr lang="de-DE" dirty="0" smtClean="0"/>
              <a:t>Einarbeiten </a:t>
            </a:r>
            <a:r>
              <a:rPr lang="de-DE" dirty="0"/>
              <a:t>in die Eigenschaften elektrisch kleiner Antennen. </a:t>
            </a:r>
          </a:p>
          <a:p>
            <a:r>
              <a:rPr lang="de-DE" dirty="0"/>
              <a:t>Einarbeiten in das Simulationswerkzeug Empire </a:t>
            </a:r>
            <a:r>
              <a:rPr lang="de-DE" dirty="0" err="1"/>
              <a:t>XCcel</a:t>
            </a:r>
            <a:r>
              <a:rPr lang="de-DE" dirty="0"/>
              <a:t> (3D EM-Simulation). </a:t>
            </a:r>
          </a:p>
          <a:p>
            <a:r>
              <a:rPr lang="de-DE" dirty="0"/>
              <a:t>Modellierung möglicher </a:t>
            </a:r>
            <a:r>
              <a:rPr lang="de-DE" dirty="0" smtClean="0"/>
              <a:t>Lösungsansätze und </a:t>
            </a:r>
            <a:r>
              <a:rPr lang="de-DE" dirty="0"/>
              <a:t>Simulation der Parameter: Antennengüte Q, Impedanz, Abstrahleffizienz, Richtwirkung und relative Bandbreite. </a:t>
            </a:r>
          </a:p>
          <a:p>
            <a:r>
              <a:rPr lang="de-DE" dirty="0"/>
              <a:t>Anpassung an die komplexe Impedanz des Transceivers. </a:t>
            </a:r>
          </a:p>
          <a:p>
            <a:r>
              <a:rPr lang="de-DE" dirty="0"/>
              <a:t>Herstellung eines Funktionsmusters und Ausmessen der Antennenparameter des Funktionsmusters. 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>
                <a:solidFill>
                  <a:srgbClr val="FF0000"/>
                </a:solidFill>
              </a:rPr>
              <a:t>Aufgabenstellung </a:t>
            </a:r>
            <a:r>
              <a:rPr lang="de-DE" sz="1400" dirty="0" smtClean="0"/>
              <a:t>| Ziele | Vorgehensmodell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8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42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30</a:t>
            </a:fld>
            <a:endParaRPr lang="de-DE"/>
          </a:p>
        </p:txBody>
      </p:sp>
      <p:graphicFrame>
        <p:nvGraphicFramePr>
          <p:cNvPr id="7" name="Inhaltsplatzhalt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796054"/>
              </p:ext>
            </p:extLst>
          </p:nvPr>
        </p:nvGraphicFramePr>
        <p:xfrm>
          <a:off x="3030538" y="1246188"/>
          <a:ext cx="3081337" cy="487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Formel" r:id="rId3" imgW="152400" imgH="241300" progId="Equation.3">
                  <p:embed/>
                </p:oleObj>
              </mc:Choice>
              <mc:Fallback>
                <p:oleObj name="Formel" r:id="rId3" imgW="152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0538" y="1246188"/>
                        <a:ext cx="3081337" cy="487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3732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Effizienz gemessen </a:t>
            </a:r>
            <a:r>
              <a:rPr lang="en-US" dirty="0" smtClean="0"/>
              <a:t>IV</a:t>
            </a:r>
            <a:r>
              <a:rPr lang="en-US" dirty="0" smtClean="0"/>
              <a:t>/I</a:t>
            </a:r>
            <a:r>
              <a:rPr lang="en-GB" dirty="0"/>
              <a:t>V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efizienz_gemess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006248"/>
            <a:ext cx="7687733" cy="55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Anpassung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7084"/>
            <a:ext cx="8229600" cy="3598183"/>
          </a:xfrm>
        </p:spPr>
      </p:pic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Anpassung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350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</a:t>
            </a:r>
            <a:r>
              <a:rPr lang="de-CH" dirty="0" smtClean="0"/>
              <a:t>x </a:t>
            </a:r>
            <a:r>
              <a:rPr lang="en-US" dirty="0" smtClean="0"/>
              <a:t>I/II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CH" dirty="0" smtClean="0">
                <a:latin typeface="Calibri"/>
              </a:rPr>
              <a:t>λ/2 von 2.45GHz = 6.1cm</a:t>
            </a:r>
          </a:p>
          <a:p>
            <a:r>
              <a:rPr lang="de-CH" dirty="0" smtClean="0">
                <a:latin typeface="Calibri"/>
              </a:rPr>
              <a:t>λ/2 Dipol bis </a:t>
            </a:r>
            <a:r>
              <a:rPr lang="el-GR" dirty="0" smtClean="0">
                <a:latin typeface="Calibri"/>
              </a:rPr>
              <a:t>λ</a:t>
            </a:r>
            <a:r>
              <a:rPr lang="de-CH" dirty="0" smtClean="0">
                <a:latin typeface="Calibri"/>
              </a:rPr>
              <a:t>/10</a:t>
            </a:r>
          </a:p>
          <a:p>
            <a:r>
              <a:rPr lang="de-CH" dirty="0" smtClean="0">
                <a:latin typeface="Calibri"/>
              </a:rPr>
              <a:t>Resonanzfrequenz verschiebt sich </a:t>
            </a:r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pPr marL="0" indent="0">
              <a:buNone/>
            </a:pPr>
            <a:r>
              <a:rPr lang="de-DE" dirty="0" smtClean="0"/>
              <a:t> </a:t>
            </a: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>
                <a:solidFill>
                  <a:srgbClr val="FF0000"/>
                </a:solidFill>
              </a:rPr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8604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</a:t>
            </a:r>
            <a:r>
              <a:rPr lang="de-CH" dirty="0" smtClean="0"/>
              <a:t>x </a:t>
            </a:r>
            <a:r>
              <a:rPr lang="en-US" dirty="0" smtClean="0"/>
              <a:t>II/II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CH" dirty="0" smtClean="0"/>
              <a:t>Antenennpfad falten</a:t>
            </a:r>
          </a:p>
          <a:p>
            <a:endParaRPr lang="de-CH" dirty="0" smtClean="0">
              <a:latin typeface="Calibri"/>
            </a:endParaRPr>
          </a:p>
          <a:p>
            <a:endParaRPr lang="de-CH" sz="2000" dirty="0" smtClean="0">
              <a:latin typeface="Calibri"/>
            </a:endParaRPr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pPr marL="0" indent="0">
              <a:buNone/>
            </a:pPr>
            <a:r>
              <a:rPr lang="de-DE" dirty="0" smtClean="0"/>
              <a:t> </a:t>
            </a:r>
            <a:endParaRPr lang="de-DE" sz="20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5029200" y="1993900"/>
            <a:ext cx="32893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dirty="0" smtClean="0"/>
              <a:t>Nachteile von kurzen Antennen: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err="1" smtClean="0"/>
              <a:t>Rrad</a:t>
            </a:r>
            <a:r>
              <a:rPr lang="de-CH" sz="2200" dirty="0" smtClean="0"/>
              <a:t> wird sehr kein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err="1" smtClean="0"/>
              <a:t>Prad</a:t>
            </a:r>
            <a:r>
              <a:rPr lang="de-CH" sz="2200" dirty="0" smtClean="0"/>
              <a:t> wird sehr kein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smtClean="0"/>
              <a:t>X wird sehr gross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smtClean="0"/>
              <a:t>Resonanzfrequenz muss angepasst werden</a:t>
            </a:r>
            <a:endParaRPr lang="de-CH" sz="2200" dirty="0"/>
          </a:p>
        </p:txBody>
      </p:sp>
      <p:sp>
        <p:nvSpPr>
          <p:cNvPr id="11" name="Rechteck 10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>
                <a:solidFill>
                  <a:srgbClr val="FF0000"/>
                </a:solidFill>
              </a:rPr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95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Stand &amp; Ausblick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084901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Anpassungsnetzwerk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DE" sz="1400" dirty="0" smtClean="0">
                <a:solidFill>
                  <a:srgbClr val="FF0000"/>
                </a:solidFill>
              </a:rPr>
              <a:t>Stand &amp; Ausblick </a:t>
            </a:r>
            <a:endParaRPr lang="de-DE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0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Diskussion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8" name="Picture 4" descr="http://atlantykron.org/reference/atlantykron-discussion-grou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7" t="-3183" r="-400" b="-1"/>
          <a:stretch/>
        </p:blipFill>
        <p:spPr bwMode="auto">
          <a:xfrm>
            <a:off x="2363495" y="1368046"/>
            <a:ext cx="4189707" cy="49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Ziele 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Aufarbeiten der Grundlagentheorie: Abstrahlverhalten </a:t>
                </a:r>
                <a:r>
                  <a:rPr lang="de-DE" dirty="0"/>
                  <a:t>der </a:t>
                </a:r>
                <a:r>
                  <a:rPr lang="de-DE" dirty="0" smtClean="0"/>
                  <a:t>Elementarstrahler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Simulation von Dipol- </a:t>
                </a:r>
                <a:r>
                  <a:rPr lang="de-DE" dirty="0"/>
                  <a:t>und </a:t>
                </a:r>
                <a:r>
                  <a:rPr lang="de-DE" dirty="0" smtClean="0"/>
                  <a:t>Loop-Antennen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Entwerfen verschiedener Lösungsansätze </a:t>
                </a:r>
                <a:r>
                  <a:rPr lang="de-DE" dirty="0"/>
                  <a:t>für symmetrische </a:t>
                </a:r>
                <a:r>
                  <a:rPr lang="de-DE" dirty="0" smtClean="0"/>
                  <a:t>Antennen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Design einer Antenne sowie einer </a:t>
                </a:r>
                <a:r>
                  <a:rPr lang="de-DE" dirty="0"/>
                  <a:t>Verbindungsleitung zwischen Quelle und </a:t>
                </a:r>
                <a:r>
                  <a:rPr lang="de-DE" dirty="0" smtClean="0"/>
                  <a:t>Antenne</a:t>
                </a:r>
                <a:endParaRPr lang="de-DE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Dokumentation eines Funktionsmusters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r>
                  <a:rPr lang="de-DE" dirty="0" smtClean="0"/>
                  <a:t>Erfüllung der Kundenwünsche: 10 m Funkdistanz im Freiraum, kugelförmige Abstrahlung, 6 </a:t>
                </a:r>
                <a:r>
                  <a:rPr lang="de-DE" dirty="0"/>
                  <a:t>dB </a:t>
                </a:r>
                <a:r>
                  <a:rPr lang="de-DE" dirty="0" smtClean="0"/>
                  <a:t>Reserve, S11 </a:t>
                </a:r>
                <a:r>
                  <a:rPr lang="de-DE" dirty="0"/>
                  <a:t>Dämpfung</a:t>
                </a:r>
                <a:r>
                  <a:rPr lang="de-DE" dirty="0" smtClean="0"/>
                  <a:t> 10dB</a:t>
                </a:r>
                <a:endParaRPr lang="de-DE" dirty="0"/>
              </a:p>
              <a:p>
                <a:endParaRPr lang="de-DE" dirty="0"/>
              </a:p>
              <a:p>
                <a:endParaRPr lang="de-DE" dirty="0" smtClean="0"/>
              </a:p>
              <a:p>
                <a:endParaRPr lang="de-DE" dirty="0" smtClean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endParaRPr lang="en-GB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-188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smtClean="0"/>
              <a:t>| </a:t>
            </a:r>
            <a:r>
              <a:rPr lang="de-DE" sz="1400" dirty="0" smtClean="0">
                <a:solidFill>
                  <a:srgbClr val="FF0000"/>
                </a:solidFill>
              </a:rPr>
              <a:t>Ziele </a:t>
            </a:r>
            <a:r>
              <a:rPr lang="de-DE" sz="1400" dirty="0" smtClean="0"/>
              <a:t>| Vorgehensmodell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3665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Vorgehensmodell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592151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Anpassungsnetzwerk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smtClean="0"/>
              <a:t>| Ziele | </a:t>
            </a:r>
            <a:r>
              <a:rPr lang="de-DE" sz="1400" dirty="0" smtClean="0">
                <a:solidFill>
                  <a:srgbClr val="FF0000"/>
                </a:solidFill>
              </a:rPr>
              <a:t>Vorgehensmodell</a:t>
            </a:r>
            <a:r>
              <a:rPr lang="de-DE" sz="1400" dirty="0" smtClean="0"/>
              <a:t>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11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Symmetrische Antenne </a:t>
            </a:r>
            <a:r>
              <a:rPr lang="en-US" dirty="0" smtClean="0"/>
              <a:t>I</a:t>
            </a:r>
            <a:r>
              <a:rPr lang="en-US" dirty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87400" lvl="2" indent="0">
              <a:buNone/>
            </a:pPr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1pPr>
            <a:lvl2pPr marL="35560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Dipol </a:t>
            </a:r>
            <a:r>
              <a:rPr lang="de-DE" sz="2000" dirty="0"/>
              <a:t>A</a:t>
            </a:r>
            <a:r>
              <a:rPr lang="de-DE" sz="2000" dirty="0" smtClean="0"/>
              <a:t>ntenne</a:t>
            </a:r>
          </a:p>
          <a:p>
            <a:r>
              <a:rPr lang="de-DE" sz="2000" dirty="0" smtClean="0"/>
              <a:t>Loop Antenne</a:t>
            </a:r>
          </a:p>
          <a:p>
            <a:r>
              <a:rPr lang="de-DE" sz="2000" dirty="0" smtClean="0"/>
              <a:t>Loop Antenne mit drei Windungen</a:t>
            </a:r>
          </a:p>
          <a:p>
            <a:endParaRPr lang="de-DE" sz="2000" dirty="0" smtClean="0"/>
          </a:p>
          <a:p>
            <a:r>
              <a:rPr lang="de-DE" sz="2000" dirty="0" smtClean="0"/>
              <a:t>Freiraum</a:t>
            </a:r>
          </a:p>
          <a:p>
            <a:r>
              <a:rPr lang="de-DE" sz="2000" dirty="0" smtClean="0"/>
              <a:t>Mit einem ABS-Kunststoffstück</a:t>
            </a:r>
          </a:p>
          <a:p>
            <a:r>
              <a:rPr lang="de-DE" sz="2000" dirty="0" smtClean="0"/>
              <a:t>Mit zwei ABS-Kunststoffstücken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Kunststoffstück ABS</a:t>
            </a:r>
          </a:p>
          <a:p>
            <a:r>
              <a:rPr lang="de-DE" sz="2000" dirty="0" smtClean="0"/>
              <a:t> </a:t>
            </a:r>
            <a:r>
              <a:rPr lang="de-DE" sz="2000" dirty="0" smtClean="0"/>
              <a:t>Masse: </a:t>
            </a:r>
            <a:r>
              <a:rPr lang="de-DE" sz="2000" dirty="0"/>
              <a:t>(L x B x H) = 100mm x 2mm x 10mm</a:t>
            </a:r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851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VI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69669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r>
              <a:rPr lang="de-DE" dirty="0" smtClean="0"/>
              <a:t>Kupfer Dipol </a:t>
            </a:r>
          </a:p>
          <a:p>
            <a:r>
              <a:rPr lang="de-DE" dirty="0" smtClean="0"/>
              <a:t>52.45mm Dipollänge </a:t>
            </a:r>
          </a:p>
          <a:p>
            <a:r>
              <a:rPr lang="de-DE" dirty="0" smtClean="0"/>
              <a:t>1.12mm Radius</a:t>
            </a:r>
            <a:endParaRPr lang="de-DE" dirty="0"/>
          </a:p>
          <a:p>
            <a:r>
              <a:rPr lang="de-DE" dirty="0" smtClean="0"/>
              <a:t>2.45mm 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Speisung </a:t>
            </a:r>
          </a:p>
          <a:p>
            <a:r>
              <a:rPr lang="de-DE" dirty="0" smtClean="0"/>
              <a:t>50 Quelle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0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VI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S11_Dipol_Eval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8" y="1006248"/>
            <a:ext cx="7399866" cy="5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Die Simulation bestätigt die Theorie</a:t>
            </a:r>
          </a:p>
          <a:p>
            <a:r>
              <a:rPr lang="de-DE" sz="2000" dirty="0" smtClean="0"/>
              <a:t>Zant im Freiraum kommt nahe an 70Ω</a:t>
            </a:r>
          </a:p>
          <a:p>
            <a:r>
              <a:rPr lang="de-DE" sz="2000" dirty="0" smtClean="0"/>
              <a:t>Die Abstrahleffizienz ist am </a:t>
            </a:r>
            <a:r>
              <a:rPr lang="de-DE" sz="2000" dirty="0" err="1" smtClean="0"/>
              <a:t>grössten</a:t>
            </a:r>
            <a:r>
              <a:rPr lang="de-DE" sz="2000" dirty="0" smtClean="0"/>
              <a:t> im Freiraum</a:t>
            </a:r>
          </a:p>
          <a:p>
            <a:r>
              <a:rPr lang="de-DE" sz="2000" dirty="0" smtClean="0"/>
              <a:t>Der S11 </a:t>
            </a:r>
            <a:r>
              <a:rPr lang="de-DE" sz="2000" dirty="0" err="1" smtClean="0"/>
              <a:t>max</a:t>
            </a:r>
            <a:r>
              <a:rPr lang="de-DE" sz="2000" dirty="0" smtClean="0"/>
              <a:t> Wert verschiebt sich 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47155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-16.16 @ 2.42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68.60-j4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-20.79 @ 2.08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141.5+j39.6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 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-28.20 @ 1.82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206.2-j28.9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59.6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5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2360</Words>
  <Application>Microsoft Macintosh PowerPoint</Application>
  <PresentationFormat>Bildschirmpräsentation (4:3)</PresentationFormat>
  <Paragraphs>514</Paragraphs>
  <Slides>37</Slides>
  <Notes>36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39" baseType="lpstr">
      <vt:lpstr>Office-Design</vt:lpstr>
      <vt:lpstr>Microsoft Formel-Editor</vt:lpstr>
      <vt:lpstr>2.4 GHz Antennensystem</vt:lpstr>
      <vt:lpstr>Inhalt</vt:lpstr>
      <vt:lpstr>Aufgabenstellung</vt:lpstr>
      <vt:lpstr>Ziele </vt:lpstr>
      <vt:lpstr>Vorgehensmodell</vt:lpstr>
      <vt:lpstr>Symmetrische Antenne I/VI </vt:lpstr>
      <vt:lpstr>Symmetrische Antenne II/VI </vt:lpstr>
      <vt:lpstr>Symmetrische Antenne III/VI </vt:lpstr>
      <vt:lpstr>Symmetrische Antenne IV/VI </vt:lpstr>
      <vt:lpstr>Symmetrische Antenne V/VI </vt:lpstr>
      <vt:lpstr>Symmetrische Antenne VI/VI </vt:lpstr>
      <vt:lpstr>Symmetrische Antenne IV/VI </vt:lpstr>
      <vt:lpstr>Dipol Antenne IV/VI </vt:lpstr>
      <vt:lpstr>Dipol Antenne IV/VI </vt:lpstr>
      <vt:lpstr>Simulationen I/IV </vt:lpstr>
      <vt:lpstr>Simulationen I/IV </vt:lpstr>
      <vt:lpstr>Simulationen I/IV </vt:lpstr>
      <vt:lpstr>Simulationen I/IV </vt:lpstr>
      <vt:lpstr>Simulationen I/IV </vt:lpstr>
      <vt:lpstr>StarLab I/IV </vt:lpstr>
      <vt:lpstr>StarLab II/IV </vt:lpstr>
      <vt:lpstr>StarLab III/IV </vt:lpstr>
      <vt:lpstr>StarLab III/IV </vt:lpstr>
      <vt:lpstr>StarLab III/IV </vt:lpstr>
      <vt:lpstr>Simulationen I/IV </vt:lpstr>
      <vt:lpstr>Simulationen I/IV </vt:lpstr>
      <vt:lpstr>Simulationen I/IV </vt:lpstr>
      <vt:lpstr>Simulationen II/IV </vt:lpstr>
      <vt:lpstr>Simulationen III/IV </vt:lpstr>
      <vt:lpstr>Simulationen II/IV </vt:lpstr>
      <vt:lpstr>PowerPoint-Präsentation</vt:lpstr>
      <vt:lpstr>Effizienz gemessen IV/IV</vt:lpstr>
      <vt:lpstr>Anpassung </vt:lpstr>
      <vt:lpstr>Xx I/II</vt:lpstr>
      <vt:lpstr>Xx II/II</vt:lpstr>
      <vt:lpstr>Stand &amp; Ausblick</vt:lpstr>
      <vt:lpstr>Diskussion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Laurin Kraan</dc:creator>
  <cp:lastModifiedBy>Marcel Erismann</cp:lastModifiedBy>
  <cp:revision>649</cp:revision>
  <cp:lastPrinted>2015-06-21T17:03:23Z</cp:lastPrinted>
  <dcterms:created xsi:type="dcterms:W3CDTF">2012-05-18T12:36:55Z</dcterms:created>
  <dcterms:modified xsi:type="dcterms:W3CDTF">2016-01-13T10:04:35Z</dcterms:modified>
</cp:coreProperties>
</file>